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8" r:id="rId2"/>
    <p:sldId id="280" r:id="rId3"/>
    <p:sldId id="281" r:id="rId4"/>
    <p:sldId id="282" r:id="rId5"/>
    <p:sldId id="283" r:id="rId6"/>
    <p:sldId id="284" r:id="rId7"/>
    <p:sldId id="285" r:id="rId8"/>
    <p:sldId id="286" r:id="rId9"/>
    <p:sldId id="287" r:id="rId10"/>
    <p:sldId id="288" r:id="rId11"/>
    <p:sldId id="289" r:id="rId12"/>
    <p:sldId id="279" r:id="rId13"/>
  </p:sldIdLst>
  <p:sldSz cx="9144000" cy="6858000" type="screen4x3"/>
  <p:notesSz cx="6858000" cy="9144000"/>
  <p:embeddedFontLst>
    <p:embeddedFont>
      <p:font typeface="Twinkl" panose="020B0604020202020204" pitchFamily="2" charset="0"/>
      <p:regular r:id="rId16"/>
      <p:bold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8" pos="476" userDrawn="1">
          <p15:clr>
            <a:srgbClr val="A4A3A4"/>
          </p15:clr>
        </p15:guide>
        <p15:guide id="9" orient="horz" pos="346"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C"/>
    <a:srgbClr val="4DB1E3"/>
    <a:srgbClr val="18A0DB"/>
    <a:srgbClr val="DE1E5A"/>
    <a:srgbClr val="BC0105"/>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88" d="100"/>
          <a:sy n="88" d="100"/>
        </p:scale>
        <p:origin x="1334" y="62"/>
      </p:cViewPr>
      <p:guideLst>
        <p:guide orient="horz" pos="2160"/>
        <p:guide pos="2880"/>
        <p:guide pos="340"/>
        <p:guide orient="horz" pos="3974"/>
        <p:guide pos="5420"/>
        <p:guide pos="476"/>
        <p:guide orient="horz" pos="346"/>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65100" y="6019800"/>
            <a:ext cx="1009650" cy="65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6DFAF8D7-5FBC-405B-99B4-4F78DAFD92E6}"/>
              </a:ext>
            </a:extLst>
          </p:cNvPr>
          <p:cNvSpPr/>
          <p:nvPr userDrawn="1"/>
        </p:nvSpPr>
        <p:spPr>
          <a:xfrm>
            <a:off x="165100" y="6019800"/>
            <a:ext cx="1009650" cy="65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5272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749299"/>
            <a:ext cx="8220075" cy="994306"/>
          </a:xfrm>
        </p:spPr>
        <p:txBody>
          <a:bodyPr/>
          <a:lstStyle/>
          <a:p>
            <a:pPr algn="ctr"/>
            <a:r>
              <a:rPr lang="en-US" sz="3600" dirty="0">
                <a:latin typeface="+mn-lt"/>
              </a:rPr>
              <a:t>What Should You Do If You </a:t>
            </a:r>
            <a:br>
              <a:rPr lang="en-US" sz="3600" dirty="0">
                <a:latin typeface="+mn-lt"/>
              </a:rPr>
            </a:br>
            <a:r>
              <a:rPr lang="en-US" sz="3600" dirty="0" smtClean="0">
                <a:latin typeface="+mn-lt"/>
              </a:rPr>
              <a:t>Feel You Are </a:t>
            </a:r>
            <a:r>
              <a:rPr lang="en-US" sz="3600" dirty="0">
                <a:latin typeface="+mn-lt"/>
              </a:rPr>
              <a:t>Being Bullied?</a:t>
            </a:r>
            <a:endParaRPr lang="en-GB" sz="3600" dirty="0">
              <a:latin typeface="+mn-lt"/>
            </a:endParaRPr>
          </a:p>
        </p:txBody>
      </p:sp>
      <p:sp>
        <p:nvSpPr>
          <p:cNvPr id="5" name="Rectangle 4"/>
          <p:cNvSpPr/>
          <p:nvPr/>
        </p:nvSpPr>
        <p:spPr>
          <a:xfrm>
            <a:off x="814385" y="2232104"/>
            <a:ext cx="4837116" cy="4247317"/>
          </a:xfrm>
          <a:prstGeom prst="rect">
            <a:avLst/>
          </a:prstGeom>
        </p:spPr>
        <p:txBody>
          <a:bodyPr wrap="square" lIns="0" tIns="0" rIns="0" bIns="0">
            <a:spAutoFit/>
          </a:bodyPr>
          <a:lstStyle/>
          <a:p>
            <a:pPr marL="0" lvl="0" indent="0" algn="ctr" rtl="0">
              <a:lnSpc>
                <a:spcPct val="100000"/>
              </a:lnSpc>
              <a:spcBef>
                <a:spcPts val="0"/>
              </a:spcBef>
              <a:spcAft>
                <a:spcPts val="0"/>
              </a:spcAft>
              <a:buClr>
                <a:schemeClr val="dk1"/>
              </a:buClr>
              <a:buFont typeface="Arial"/>
              <a:buNone/>
            </a:pPr>
            <a:r>
              <a:rPr lang="en-US" sz="2400" b="1" u="sng" dirty="0">
                <a:solidFill>
                  <a:schemeClr val="dk1"/>
                </a:solidFill>
              </a:rPr>
              <a:t>Tell someone!</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a:solidFill>
                  <a:schemeClr val="dk1"/>
                </a:solidFill>
              </a:rPr>
              <a:t>Someone can always help. Find a trusted adult and ask them to help you.</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a:solidFill>
                  <a:schemeClr val="dk1"/>
                </a:solidFill>
              </a:rPr>
              <a:t>Even if it’s not you being bullied, help other people around you. Ask if they are OK or if they need something</a:t>
            </a:r>
            <a:r>
              <a:rPr lang="en-US" dirty="0" smtClean="0">
                <a:solidFill>
                  <a:schemeClr val="dk1"/>
                </a:solidFill>
              </a:rPr>
              <a:t>.</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smtClean="0">
                <a:solidFill>
                  <a:schemeClr val="dk1"/>
                </a:solidFill>
              </a:rPr>
              <a:t>If someone is doing something to you that makes you feel sad or uncomfortable, tell them to stop and if they don’t leave and tell an adult. Sometimes people do not </a:t>
            </a:r>
            <a:r>
              <a:rPr lang="en-US" dirty="0" err="1" smtClean="0">
                <a:solidFill>
                  <a:schemeClr val="dk1"/>
                </a:solidFill>
              </a:rPr>
              <a:t>realise</a:t>
            </a:r>
            <a:r>
              <a:rPr lang="en-US" dirty="0" smtClean="0">
                <a:solidFill>
                  <a:schemeClr val="dk1"/>
                </a:solidFill>
              </a:rPr>
              <a:t> the impact of their words or actions until you tell them.</a:t>
            </a:r>
            <a:endParaRPr lang="en-US" dirty="0">
              <a:solidFill>
                <a:schemeClr val="dk1"/>
              </a:solidFill>
            </a:endParaRPr>
          </a:p>
        </p:txBody>
      </p:sp>
      <p:pic>
        <p:nvPicPr>
          <p:cNvPr id="3" name="Picture 2">
            <a:extLst>
              <a:ext uri="{FF2B5EF4-FFF2-40B4-BE49-F238E27FC236}">
                <a16:creationId xmlns:a16="http://schemas.microsoft.com/office/drawing/2014/main" id="{C2F92062-2131-40E8-B8D7-1B375BA00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21804" y="1743605"/>
            <a:ext cx="2566546" cy="4556900"/>
          </a:xfrm>
          <a:prstGeom prst="rect">
            <a:avLst/>
          </a:prstGeom>
        </p:spPr>
      </p:pic>
    </p:spTree>
    <p:extLst>
      <p:ext uri="{BB962C8B-B14F-4D97-AF65-F5344CB8AC3E}">
        <p14:creationId xmlns:p14="http://schemas.microsoft.com/office/powerpoint/2010/main" val="8021636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1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True or False?</a:t>
            </a:r>
            <a:endParaRPr lang="en-GB" sz="3600" dirty="0">
              <a:latin typeface="+mn-lt"/>
            </a:endParaRPr>
          </a:p>
        </p:txBody>
      </p:sp>
      <p:sp>
        <p:nvSpPr>
          <p:cNvPr id="5" name="Rectangle 4"/>
          <p:cNvSpPr/>
          <p:nvPr/>
        </p:nvSpPr>
        <p:spPr>
          <a:xfrm>
            <a:off x="755650" y="1473201"/>
            <a:ext cx="6191252" cy="1938992"/>
          </a:xfrm>
          <a:prstGeom prst="rect">
            <a:avLst/>
          </a:prstGeom>
        </p:spPr>
        <p:txBody>
          <a:bodyPr wrap="square" lIns="0" tIns="0" rIns="0" bIns="0">
            <a:spAutoFit/>
          </a:bodyPr>
          <a:lstStyle/>
          <a:p>
            <a:pPr marL="0" lvl="0" indent="0" algn="l" rtl="0">
              <a:lnSpc>
                <a:spcPct val="100000"/>
              </a:lnSpc>
              <a:spcBef>
                <a:spcPts val="0"/>
              </a:spcBef>
              <a:spcAft>
                <a:spcPts val="0"/>
              </a:spcAft>
              <a:buClr>
                <a:schemeClr val="dk1"/>
              </a:buClr>
              <a:buFont typeface="Arial"/>
              <a:buNone/>
            </a:pPr>
            <a:r>
              <a:rPr lang="en-US">
                <a:solidFill>
                  <a:schemeClr val="dk1"/>
                </a:solidFill>
              </a:rPr>
              <a:t>You can tell somebody is a bully just by looking at them.</a:t>
            </a:r>
          </a:p>
          <a:p>
            <a:pPr marL="0" lvl="0" indent="0" algn="l" rtl="0">
              <a:lnSpc>
                <a:spcPct val="100000"/>
              </a:lnSpc>
              <a:spcBef>
                <a:spcPts val="0"/>
              </a:spcBef>
              <a:spcAft>
                <a:spcPts val="0"/>
              </a:spcAft>
              <a:buClr>
                <a:schemeClr val="dk1"/>
              </a:buClr>
              <a:buFont typeface="Arial"/>
              <a:buNone/>
            </a:pPr>
            <a:endParaRPr lang="en-US">
              <a:solidFill>
                <a:schemeClr val="dk1"/>
              </a:solidFill>
            </a:endParaRPr>
          </a:p>
          <a:p>
            <a:pPr marL="0" lvl="0" indent="0" algn="l" rtl="0">
              <a:lnSpc>
                <a:spcPct val="100000"/>
              </a:lnSpc>
              <a:spcBef>
                <a:spcPts val="0"/>
              </a:spcBef>
              <a:spcAft>
                <a:spcPts val="0"/>
              </a:spcAft>
              <a:buClr>
                <a:schemeClr val="dk1"/>
              </a:buClr>
              <a:buFont typeface="Arial"/>
              <a:buNone/>
            </a:pPr>
            <a:r>
              <a:rPr lang="en-US">
                <a:solidFill>
                  <a:schemeClr val="dk1"/>
                </a:solidFill>
              </a:rPr>
              <a:t>If you are a bully, you will always be a bully.</a:t>
            </a:r>
          </a:p>
          <a:p>
            <a:pPr marL="0" lvl="0" indent="0" algn="l" rtl="0">
              <a:lnSpc>
                <a:spcPct val="100000"/>
              </a:lnSpc>
              <a:spcBef>
                <a:spcPts val="0"/>
              </a:spcBef>
              <a:spcAft>
                <a:spcPts val="0"/>
              </a:spcAft>
              <a:buClr>
                <a:schemeClr val="dk1"/>
              </a:buClr>
              <a:buFont typeface="Arial"/>
              <a:buNone/>
            </a:pPr>
            <a:endParaRPr lang="en-US">
              <a:solidFill>
                <a:schemeClr val="dk1"/>
              </a:solidFill>
            </a:endParaRPr>
          </a:p>
          <a:p>
            <a:pPr marL="0" lvl="0" indent="0" algn="l" rtl="0">
              <a:lnSpc>
                <a:spcPct val="100000"/>
              </a:lnSpc>
              <a:spcBef>
                <a:spcPts val="0"/>
              </a:spcBef>
              <a:spcAft>
                <a:spcPts val="0"/>
              </a:spcAft>
              <a:buClr>
                <a:schemeClr val="dk1"/>
              </a:buClr>
              <a:buFont typeface="Arial"/>
              <a:buNone/>
            </a:pPr>
            <a:r>
              <a:rPr lang="en-US">
                <a:solidFill>
                  <a:schemeClr val="dk1"/>
                </a:solidFill>
              </a:rPr>
              <a:t>Bullies make people feel upset.</a:t>
            </a:r>
          </a:p>
          <a:p>
            <a:pPr marL="0" lvl="0" indent="0" algn="l" rtl="0">
              <a:lnSpc>
                <a:spcPct val="100000"/>
              </a:lnSpc>
              <a:spcBef>
                <a:spcPts val="0"/>
              </a:spcBef>
              <a:spcAft>
                <a:spcPts val="0"/>
              </a:spcAft>
              <a:buClr>
                <a:schemeClr val="dk1"/>
              </a:buClr>
              <a:buFont typeface="Arial"/>
              <a:buNone/>
            </a:pPr>
            <a:endParaRPr lang="en-US">
              <a:solidFill>
                <a:schemeClr val="dk1"/>
              </a:solidFill>
            </a:endParaRPr>
          </a:p>
          <a:p>
            <a:pPr marL="0" lvl="0" indent="0" algn="l" rtl="0">
              <a:lnSpc>
                <a:spcPct val="100000"/>
              </a:lnSpc>
              <a:spcBef>
                <a:spcPts val="0"/>
              </a:spcBef>
              <a:spcAft>
                <a:spcPts val="0"/>
              </a:spcAft>
              <a:buClr>
                <a:schemeClr val="dk1"/>
              </a:buClr>
              <a:buFont typeface="Arial"/>
              <a:buNone/>
            </a:pPr>
            <a:r>
              <a:rPr lang="en-US">
                <a:solidFill>
                  <a:schemeClr val="dk1"/>
                </a:solidFill>
              </a:rPr>
              <a:t>Nobody should be bullied because they are different.</a:t>
            </a:r>
          </a:p>
        </p:txBody>
      </p:sp>
      <p:sp>
        <p:nvSpPr>
          <p:cNvPr id="6" name="Rectangle 5">
            <a:extLst>
              <a:ext uri="{FF2B5EF4-FFF2-40B4-BE49-F238E27FC236}">
                <a16:creationId xmlns:a16="http://schemas.microsoft.com/office/drawing/2014/main" id="{1C6FC76E-4A4A-4CBE-8EB8-D70ACD51CD7B}"/>
              </a:ext>
            </a:extLst>
          </p:cNvPr>
          <p:cNvSpPr/>
          <p:nvPr/>
        </p:nvSpPr>
        <p:spPr>
          <a:xfrm>
            <a:off x="6946902" y="1473201"/>
            <a:ext cx="1441448" cy="1938992"/>
          </a:xfrm>
          <a:prstGeom prst="rect">
            <a:avLst/>
          </a:prstGeom>
        </p:spPr>
        <p:txBody>
          <a:bodyPr wrap="square" lIns="0" tIns="0" rIns="0" bIns="0">
            <a:spAutoFit/>
          </a:bodyPr>
          <a:lstStyle/>
          <a:p>
            <a:pPr marL="0" lvl="0" indent="0" algn="ctr" rtl="0">
              <a:lnSpc>
                <a:spcPct val="100000"/>
              </a:lnSpc>
              <a:spcBef>
                <a:spcPts val="0"/>
              </a:spcBef>
              <a:spcAft>
                <a:spcPts val="0"/>
              </a:spcAft>
              <a:buClr>
                <a:schemeClr val="dk1"/>
              </a:buClr>
              <a:buFont typeface="Arial"/>
              <a:buNone/>
            </a:pPr>
            <a:r>
              <a:rPr lang="en-US">
                <a:solidFill>
                  <a:srgbClr val="00649C"/>
                </a:solidFill>
              </a:rPr>
              <a:t>false</a:t>
            </a:r>
          </a:p>
          <a:p>
            <a:pPr marL="0" lvl="0" indent="0" algn="ctr" rtl="0">
              <a:lnSpc>
                <a:spcPct val="100000"/>
              </a:lnSpc>
              <a:spcBef>
                <a:spcPts val="0"/>
              </a:spcBef>
              <a:spcAft>
                <a:spcPts val="0"/>
              </a:spcAft>
              <a:buClr>
                <a:schemeClr val="dk1"/>
              </a:buClr>
              <a:buFont typeface="Arial"/>
              <a:buNone/>
            </a:pPr>
            <a:endParaRPr lang="en-US" b="1">
              <a:solidFill>
                <a:srgbClr val="00649C"/>
              </a:solidFill>
            </a:endParaRPr>
          </a:p>
          <a:p>
            <a:pPr algn="ctr">
              <a:buClr>
                <a:schemeClr val="dk1"/>
              </a:buClr>
            </a:pPr>
            <a:r>
              <a:rPr lang="en-GB">
                <a:solidFill>
                  <a:srgbClr val="00649C"/>
                </a:solidFill>
              </a:rPr>
              <a:t>false</a:t>
            </a:r>
          </a:p>
          <a:p>
            <a:pPr marL="0" lvl="0" indent="0" algn="ctr" rtl="0">
              <a:lnSpc>
                <a:spcPct val="100000"/>
              </a:lnSpc>
              <a:spcBef>
                <a:spcPts val="0"/>
              </a:spcBef>
              <a:spcAft>
                <a:spcPts val="0"/>
              </a:spcAft>
              <a:buClr>
                <a:schemeClr val="dk1"/>
              </a:buClr>
              <a:buFont typeface="Arial"/>
              <a:buNone/>
            </a:pPr>
            <a:endParaRPr lang="en-US" b="1">
              <a:solidFill>
                <a:srgbClr val="00649C"/>
              </a:solidFill>
            </a:endParaRPr>
          </a:p>
          <a:p>
            <a:pPr marL="0" lvl="0" indent="0" algn="ctr" rtl="0">
              <a:lnSpc>
                <a:spcPct val="100000"/>
              </a:lnSpc>
              <a:spcBef>
                <a:spcPts val="0"/>
              </a:spcBef>
              <a:spcAft>
                <a:spcPts val="0"/>
              </a:spcAft>
              <a:buClr>
                <a:schemeClr val="dk1"/>
              </a:buClr>
              <a:buFont typeface="Arial"/>
              <a:buNone/>
            </a:pPr>
            <a:r>
              <a:rPr lang="en-US" b="1">
                <a:solidFill>
                  <a:srgbClr val="00649C"/>
                </a:solidFill>
              </a:rPr>
              <a:t>true</a:t>
            </a:r>
          </a:p>
          <a:p>
            <a:pPr marL="0" lvl="0" indent="0" algn="ctr" rtl="0">
              <a:lnSpc>
                <a:spcPct val="100000"/>
              </a:lnSpc>
              <a:spcBef>
                <a:spcPts val="0"/>
              </a:spcBef>
              <a:spcAft>
                <a:spcPts val="0"/>
              </a:spcAft>
              <a:buClr>
                <a:schemeClr val="dk1"/>
              </a:buClr>
              <a:buFont typeface="Arial"/>
              <a:buNone/>
            </a:pPr>
            <a:endParaRPr lang="en-US" b="1">
              <a:solidFill>
                <a:srgbClr val="00649C"/>
              </a:solidFill>
            </a:endParaRPr>
          </a:p>
          <a:p>
            <a:pPr marL="0" lvl="0" indent="0" algn="ctr" rtl="0">
              <a:lnSpc>
                <a:spcPct val="100000"/>
              </a:lnSpc>
              <a:spcBef>
                <a:spcPts val="0"/>
              </a:spcBef>
              <a:spcAft>
                <a:spcPts val="0"/>
              </a:spcAft>
              <a:buClr>
                <a:schemeClr val="dk1"/>
              </a:buClr>
              <a:buFont typeface="Arial"/>
              <a:buNone/>
            </a:pPr>
            <a:r>
              <a:rPr lang="en-US" b="1">
                <a:solidFill>
                  <a:srgbClr val="00649C"/>
                </a:solidFill>
              </a:rPr>
              <a:t>true</a:t>
            </a:r>
          </a:p>
        </p:txBody>
      </p:sp>
      <p:pic>
        <p:nvPicPr>
          <p:cNvPr id="7" name="Picture 6">
            <a:extLst>
              <a:ext uri="{FF2B5EF4-FFF2-40B4-BE49-F238E27FC236}">
                <a16:creationId xmlns:a16="http://schemas.microsoft.com/office/drawing/2014/main" id="{E17352E6-D50D-422B-AE9B-B5A3626E08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652"/>
          <a:stretch/>
        </p:blipFill>
        <p:spPr>
          <a:xfrm>
            <a:off x="1789507" y="3673646"/>
            <a:ext cx="5564986" cy="3184354"/>
          </a:xfrm>
          <a:prstGeom prst="rect">
            <a:avLst/>
          </a:prstGeom>
        </p:spPr>
      </p:pic>
    </p:spTree>
    <p:extLst>
      <p:ext uri="{BB962C8B-B14F-4D97-AF65-F5344CB8AC3E}">
        <p14:creationId xmlns:p14="http://schemas.microsoft.com/office/powerpoint/2010/main" val="21418992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679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2362419"/>
            <a:ext cx="763269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Bullying is hurting someone on purpose, over and over again. </a:t>
            </a:r>
          </a:p>
        </p:txBody>
      </p:sp>
      <p:sp>
        <p:nvSpPr>
          <p:cNvPr id="21" name="Title 20"/>
          <p:cNvSpPr>
            <a:spLocks noGrp="1"/>
          </p:cNvSpPr>
          <p:nvPr>
            <p:ph type="title"/>
          </p:nvPr>
        </p:nvSpPr>
        <p:spPr/>
        <p:txBody>
          <a:bodyPr/>
          <a:lstStyle/>
          <a:p>
            <a:r>
              <a:rPr lang="en-US" sz="3600">
                <a:latin typeface="+mn-lt"/>
              </a:rPr>
              <a:t>What Do You Know about Bullying?</a:t>
            </a:r>
            <a:endParaRPr lang="en-GB" sz="3600" dirty="0">
              <a:latin typeface="+mn-lt"/>
            </a:endParaRP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US"/>
              <a:t>Do you know anybody who has been bullied?</a:t>
            </a:r>
          </a:p>
        </p:txBody>
      </p:sp>
      <p:sp>
        <p:nvSpPr>
          <p:cNvPr id="6" name="Rectangle 5">
            <a:extLst>
              <a:ext uri="{FF2B5EF4-FFF2-40B4-BE49-F238E27FC236}">
                <a16:creationId xmlns:a16="http://schemas.microsoft.com/office/drawing/2014/main" id="{D1127FED-F956-4878-BFBB-ABAEFA3C565D}"/>
              </a:ext>
            </a:extLst>
          </p:cNvPr>
          <p:cNvSpPr/>
          <p:nvPr/>
        </p:nvSpPr>
        <p:spPr>
          <a:xfrm>
            <a:off x="750885" y="1882831"/>
            <a:ext cx="7632700" cy="276999"/>
          </a:xfrm>
          <a:prstGeom prst="rect">
            <a:avLst/>
          </a:prstGeom>
        </p:spPr>
        <p:txBody>
          <a:bodyPr wrap="square" lIns="0" tIns="0" rIns="0" bIns="0">
            <a:spAutoFit/>
          </a:bodyPr>
          <a:lstStyle/>
          <a:p>
            <a:pPr algn="ctr"/>
            <a:r>
              <a:rPr lang="en-US"/>
              <a:t>Have you ever been bullied?</a:t>
            </a:r>
          </a:p>
        </p:txBody>
      </p:sp>
      <p:sp>
        <p:nvSpPr>
          <p:cNvPr id="7" name="Rectangle 6">
            <a:extLst>
              <a:ext uri="{FF2B5EF4-FFF2-40B4-BE49-F238E27FC236}">
                <a16:creationId xmlns:a16="http://schemas.microsoft.com/office/drawing/2014/main" id="{5587F8BF-91D4-4761-8150-0AC500B66DA0}"/>
              </a:ext>
            </a:extLst>
          </p:cNvPr>
          <p:cNvSpPr/>
          <p:nvPr/>
        </p:nvSpPr>
        <p:spPr>
          <a:xfrm>
            <a:off x="755651" y="3042946"/>
            <a:ext cx="7632699" cy="772107"/>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It can happen face to face with actions or with words or </a:t>
            </a:r>
            <a:br>
              <a:rPr lang="en-US"/>
            </a:br>
            <a:r>
              <a:rPr lang="en-US"/>
              <a:t>it can happen online through a phone, tablet or computer.</a:t>
            </a:r>
          </a:p>
        </p:txBody>
      </p:sp>
      <p:pic>
        <p:nvPicPr>
          <p:cNvPr id="4" name="Picture 3">
            <a:extLst>
              <a:ext uri="{FF2B5EF4-FFF2-40B4-BE49-F238E27FC236}">
                <a16:creationId xmlns:a16="http://schemas.microsoft.com/office/drawing/2014/main" id="{8F867EB0-B079-411C-A979-920161CB3E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8490"/>
          <a:stretch/>
        </p:blipFill>
        <p:spPr>
          <a:xfrm>
            <a:off x="1207423" y="3881593"/>
            <a:ext cx="6729153" cy="2976407"/>
          </a:xfrm>
          <a:prstGeom prst="rect">
            <a:avLst/>
          </a:prstGeom>
        </p:spPr>
      </p:pic>
    </p:spTree>
    <p:extLst>
      <p:ext uri="{BB962C8B-B14F-4D97-AF65-F5344CB8AC3E}">
        <p14:creationId xmlns:p14="http://schemas.microsoft.com/office/powerpoint/2010/main" val="27883978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What Is Bullying?</a:t>
            </a:r>
            <a:endParaRPr lang="en-GB" sz="3600" dirty="0">
              <a:latin typeface="+mn-lt"/>
            </a:endParaRPr>
          </a:p>
        </p:txBody>
      </p:sp>
      <p:sp>
        <p:nvSpPr>
          <p:cNvPr id="5" name="Rectangle 4"/>
          <p:cNvSpPr/>
          <p:nvPr/>
        </p:nvSpPr>
        <p:spPr>
          <a:xfrm>
            <a:off x="546645" y="1473201"/>
            <a:ext cx="6948849" cy="4985980"/>
          </a:xfrm>
          <a:prstGeom prst="rect">
            <a:avLst/>
          </a:prstGeom>
        </p:spPr>
        <p:txBody>
          <a:bodyPr wrap="square" lIns="0" tIns="0" rIns="0" bIns="0">
            <a:spAutoFit/>
          </a:bodyPr>
          <a:lstStyle/>
          <a:p>
            <a:pPr marL="0" lvl="0" indent="0" algn="l" rtl="0">
              <a:lnSpc>
                <a:spcPct val="100000"/>
              </a:lnSpc>
              <a:spcBef>
                <a:spcPts val="0"/>
              </a:spcBef>
              <a:spcAft>
                <a:spcPts val="0"/>
              </a:spcAft>
              <a:buClr>
                <a:schemeClr val="dk1"/>
              </a:buClr>
              <a:buFont typeface="Arial"/>
              <a:buNone/>
            </a:pPr>
            <a:r>
              <a:rPr lang="en-US" dirty="0">
                <a:solidFill>
                  <a:srgbClr val="00649C"/>
                </a:solidFill>
              </a:rPr>
              <a:t>Remember, bullying is hurting someone on purpose over and over again. </a:t>
            </a:r>
            <a:r>
              <a:rPr lang="en-US" b="1" dirty="0">
                <a:solidFill>
                  <a:srgbClr val="00649C"/>
                </a:solidFill>
              </a:rPr>
              <a:t>It is not when an unkind thing happens only </a:t>
            </a:r>
            <a:r>
              <a:rPr lang="en-US" b="1" u="sng" dirty="0">
                <a:solidFill>
                  <a:srgbClr val="00649C"/>
                </a:solidFill>
              </a:rPr>
              <a:t>once</a:t>
            </a:r>
            <a:r>
              <a:rPr lang="en-US" dirty="0">
                <a:solidFill>
                  <a:srgbClr val="00649C"/>
                </a:solidFill>
              </a:rPr>
              <a:t>.</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a:buClr>
                <a:schemeClr val="dk1"/>
              </a:buClr>
            </a:pPr>
            <a:r>
              <a:rPr lang="en-US" dirty="0">
                <a:solidFill>
                  <a:srgbClr val="1C1C1C"/>
                </a:solidFill>
              </a:rPr>
              <a:t>Bullying can be shouting at or teasing another person.</a:t>
            </a: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a:buClr>
                <a:schemeClr val="dk1"/>
              </a:buClr>
            </a:pPr>
            <a:r>
              <a:rPr lang="en-US" dirty="0">
                <a:solidFill>
                  <a:srgbClr val="00649C"/>
                </a:solidFill>
              </a:rPr>
              <a:t>Bullying can be saying unkind </a:t>
            </a:r>
            <a:r>
              <a:rPr lang="en-US" dirty="0" smtClean="0">
                <a:solidFill>
                  <a:srgbClr val="00649C"/>
                </a:solidFill>
              </a:rPr>
              <a:t>things to </a:t>
            </a:r>
            <a:r>
              <a:rPr lang="en-US" dirty="0">
                <a:solidFill>
                  <a:srgbClr val="00649C"/>
                </a:solidFill>
              </a:rPr>
              <a:t>somebody or </a:t>
            </a:r>
            <a:endParaRPr lang="en-US" dirty="0" smtClean="0">
              <a:solidFill>
                <a:srgbClr val="00649C"/>
              </a:solidFill>
            </a:endParaRPr>
          </a:p>
          <a:p>
            <a:pPr>
              <a:buClr>
                <a:schemeClr val="dk1"/>
              </a:buClr>
            </a:pPr>
            <a:r>
              <a:rPr lang="en-US" dirty="0" smtClean="0">
                <a:solidFill>
                  <a:srgbClr val="00649C"/>
                </a:solidFill>
              </a:rPr>
              <a:t>whispering </a:t>
            </a:r>
            <a:r>
              <a:rPr lang="en-US" dirty="0">
                <a:solidFill>
                  <a:srgbClr val="00649C"/>
                </a:solidFill>
              </a:rPr>
              <a:t>unkind things about </a:t>
            </a:r>
            <a:r>
              <a:rPr lang="en-US" dirty="0">
                <a:solidFill>
                  <a:srgbClr val="00649C"/>
                </a:solidFill>
              </a:rPr>
              <a:t>somebody over and over </a:t>
            </a:r>
            <a:endParaRPr lang="en-US" dirty="0" smtClean="0">
              <a:solidFill>
                <a:srgbClr val="00649C"/>
              </a:solidFill>
            </a:endParaRPr>
          </a:p>
          <a:p>
            <a:pPr>
              <a:buClr>
                <a:schemeClr val="dk1"/>
              </a:buClr>
            </a:pPr>
            <a:r>
              <a:rPr lang="en-US" dirty="0" smtClean="0">
                <a:solidFill>
                  <a:srgbClr val="00649C"/>
                </a:solidFill>
              </a:rPr>
              <a:t>again</a:t>
            </a:r>
            <a:r>
              <a:rPr lang="en-US" dirty="0">
                <a:solidFill>
                  <a:srgbClr val="00649C"/>
                </a:solidFill>
              </a:rPr>
              <a:t>.</a:t>
            </a:r>
            <a:endParaRPr lang="en-US" dirty="0">
              <a:solidFill>
                <a:srgbClr val="00649C"/>
              </a:solidFill>
            </a:endParaRP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a:buClr>
                <a:schemeClr val="dk1"/>
              </a:buClr>
            </a:pPr>
            <a:r>
              <a:rPr lang="en-US" dirty="0">
                <a:solidFill>
                  <a:srgbClr val="1C1C1C"/>
                </a:solidFill>
              </a:rPr>
              <a:t>Bullying can be saying unkind things about </a:t>
            </a:r>
            <a:br>
              <a:rPr lang="en-US" dirty="0">
                <a:solidFill>
                  <a:srgbClr val="1C1C1C"/>
                </a:solidFill>
              </a:rPr>
            </a:br>
            <a:r>
              <a:rPr lang="en-US" dirty="0">
                <a:solidFill>
                  <a:srgbClr val="1C1C1C"/>
                </a:solidFill>
              </a:rPr>
              <a:t>someone’s body.</a:t>
            </a: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a:buClr>
                <a:schemeClr val="dk1"/>
              </a:buClr>
            </a:pPr>
            <a:r>
              <a:rPr lang="en-US" dirty="0">
                <a:solidFill>
                  <a:srgbClr val="00649C"/>
                </a:solidFill>
              </a:rPr>
              <a:t>Bullying can be saying unkind things about how </a:t>
            </a:r>
            <a:br>
              <a:rPr lang="en-US" dirty="0">
                <a:solidFill>
                  <a:srgbClr val="00649C"/>
                </a:solidFill>
              </a:rPr>
            </a:br>
            <a:r>
              <a:rPr lang="en-US" dirty="0">
                <a:solidFill>
                  <a:srgbClr val="00649C"/>
                </a:solidFill>
              </a:rPr>
              <a:t>somebody looks, what they are wearing or what </a:t>
            </a:r>
            <a:br>
              <a:rPr lang="en-US" dirty="0">
                <a:solidFill>
                  <a:srgbClr val="00649C"/>
                </a:solidFill>
              </a:rPr>
            </a:br>
            <a:r>
              <a:rPr lang="en-US" dirty="0">
                <a:solidFill>
                  <a:srgbClr val="00649C"/>
                </a:solidFill>
              </a:rPr>
              <a:t>they are doing.</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a:buClr>
                <a:schemeClr val="dk1"/>
              </a:buClr>
            </a:pPr>
            <a:r>
              <a:rPr lang="en-US" dirty="0">
                <a:solidFill>
                  <a:srgbClr val="1C1C1C"/>
                </a:solidFill>
              </a:rPr>
              <a:t>Bullying can be saying somebody can’t join </a:t>
            </a:r>
            <a:r>
              <a:rPr lang="en-US" dirty="0" smtClean="0">
                <a:solidFill>
                  <a:srgbClr val="1C1C1C"/>
                </a:solidFill>
              </a:rPr>
              <a:t>in or trying to</a:t>
            </a:r>
          </a:p>
          <a:p>
            <a:pPr>
              <a:buClr>
                <a:schemeClr val="dk1"/>
              </a:buClr>
            </a:pPr>
            <a:r>
              <a:rPr lang="en-US" dirty="0" smtClean="0">
                <a:solidFill>
                  <a:srgbClr val="1C1C1C"/>
                </a:solidFill>
              </a:rPr>
              <a:t>make someone feel left out on purpose</a:t>
            </a:r>
            <a:r>
              <a:rPr lang="en-US" dirty="0" smtClean="0">
                <a:solidFill>
                  <a:srgbClr val="1C1C1C"/>
                </a:solidFill>
              </a:rPr>
              <a:t>.</a:t>
            </a:r>
            <a:endParaRPr lang="en-US" dirty="0">
              <a:solidFill>
                <a:srgbClr val="1C1C1C"/>
              </a:solidFill>
            </a:endParaRPr>
          </a:p>
        </p:txBody>
      </p:sp>
      <p:pic>
        <p:nvPicPr>
          <p:cNvPr id="14" name="Picture 13">
            <a:extLst>
              <a:ext uri="{FF2B5EF4-FFF2-40B4-BE49-F238E27FC236}">
                <a16:creationId xmlns:a16="http://schemas.microsoft.com/office/drawing/2014/main" id="{26ECDA5E-7D92-4CA4-A99E-52C7A6C610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09" r="16005"/>
          <a:stretch/>
        </p:blipFill>
        <p:spPr>
          <a:xfrm>
            <a:off x="6132785" y="2467507"/>
            <a:ext cx="3011216" cy="4390493"/>
          </a:xfrm>
          <a:prstGeom prst="rect">
            <a:avLst/>
          </a:prstGeom>
        </p:spPr>
      </p:pic>
    </p:spTree>
    <p:extLst>
      <p:ext uri="{BB962C8B-B14F-4D97-AF65-F5344CB8AC3E}">
        <p14:creationId xmlns:p14="http://schemas.microsoft.com/office/powerpoint/2010/main" val="163468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1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1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1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100"/>
                                        <p:tgtEl>
                                          <p:spTgt spid="5">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Effect transition="in" filter="fade">
                                      <p:cBhvr>
                                        <p:cTn id="47" dur="1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Why Does Bullying Happen?</a:t>
            </a:r>
            <a:endParaRPr lang="en-GB" sz="3600" dirty="0">
              <a:latin typeface="+mn-lt"/>
            </a:endParaRPr>
          </a:p>
        </p:txBody>
      </p:sp>
      <p:sp>
        <p:nvSpPr>
          <p:cNvPr id="5" name="Rectangle 4"/>
          <p:cNvSpPr/>
          <p:nvPr/>
        </p:nvSpPr>
        <p:spPr>
          <a:xfrm>
            <a:off x="583473" y="1403543"/>
            <a:ext cx="6400801" cy="4985980"/>
          </a:xfrm>
          <a:prstGeom prst="rect">
            <a:avLst/>
          </a:prstGeom>
        </p:spPr>
        <p:txBody>
          <a:bodyPr wrap="square" lIns="0" tIns="0" rIns="0" bIns="0">
            <a:spAutoFit/>
          </a:bodyPr>
          <a:lstStyle/>
          <a:p>
            <a:pPr marL="0" lvl="0" indent="0" rtl="0">
              <a:lnSpc>
                <a:spcPct val="100000"/>
              </a:lnSpc>
              <a:spcBef>
                <a:spcPts val="0"/>
              </a:spcBef>
              <a:spcAft>
                <a:spcPts val="0"/>
              </a:spcAft>
              <a:buClr>
                <a:schemeClr val="dk1"/>
              </a:buClr>
              <a:buFont typeface="Arial"/>
              <a:buNone/>
            </a:pPr>
            <a:r>
              <a:rPr lang="en-US" dirty="0" smtClean="0">
                <a:solidFill>
                  <a:srgbClr val="00649C"/>
                </a:solidFill>
              </a:rPr>
              <a:t>Bullying sometimes </a:t>
            </a:r>
            <a:r>
              <a:rPr lang="en-US" dirty="0">
                <a:solidFill>
                  <a:srgbClr val="00649C"/>
                </a:solidFill>
              </a:rPr>
              <a:t>happens because we are </a:t>
            </a:r>
            <a:r>
              <a:rPr lang="en-US" b="1" dirty="0">
                <a:solidFill>
                  <a:srgbClr val="00649C"/>
                </a:solidFill>
              </a:rPr>
              <a:t>all</a:t>
            </a:r>
            <a:r>
              <a:rPr lang="en-US" dirty="0">
                <a:solidFill>
                  <a:srgbClr val="00649C"/>
                </a:solidFill>
              </a:rPr>
              <a:t> </a:t>
            </a:r>
            <a:r>
              <a:rPr lang="en-US" b="1" dirty="0">
                <a:solidFill>
                  <a:srgbClr val="00649C"/>
                </a:solidFill>
              </a:rPr>
              <a:t>different</a:t>
            </a:r>
            <a:r>
              <a:rPr lang="en-US" dirty="0">
                <a:solidFill>
                  <a:srgbClr val="00649C"/>
                </a:solidFill>
              </a:rPr>
              <a:t>.</a:t>
            </a:r>
          </a:p>
          <a:p>
            <a:pPr marL="0" lvl="0" indent="0" rtl="0">
              <a:lnSpc>
                <a:spcPct val="100000"/>
              </a:lnSpc>
              <a:spcBef>
                <a:spcPts val="0"/>
              </a:spcBef>
              <a:spcAft>
                <a:spcPts val="0"/>
              </a:spcAft>
              <a:buClr>
                <a:schemeClr val="dk1"/>
              </a:buClr>
              <a:buFont typeface="Arial"/>
              <a:buNone/>
            </a:pPr>
            <a:endParaRPr lang="en-US" dirty="0">
              <a:solidFill>
                <a:schemeClr val="dk1"/>
              </a:solidFill>
            </a:endParaRPr>
          </a:p>
          <a:p>
            <a:pPr marL="0" lvl="0" indent="0" rtl="0">
              <a:lnSpc>
                <a:spcPct val="100000"/>
              </a:lnSpc>
              <a:spcBef>
                <a:spcPts val="0"/>
              </a:spcBef>
              <a:spcAft>
                <a:spcPts val="0"/>
              </a:spcAft>
              <a:buClr>
                <a:schemeClr val="dk1"/>
              </a:buClr>
              <a:buFont typeface="Arial"/>
              <a:buNone/>
            </a:pPr>
            <a:r>
              <a:rPr lang="en-US" dirty="0" smtClean="0">
                <a:solidFill>
                  <a:schemeClr val="dk1"/>
                </a:solidFill>
              </a:rPr>
              <a:t>When someone is jealous of someone else’s talents they sometimes say or do unkind things because they think it will make them feel better than the person they are jealous of. In the end it just makes both people feel bad.</a:t>
            </a:r>
            <a:endParaRPr lang="en-US" dirty="0">
              <a:solidFill>
                <a:schemeClr val="dk1"/>
              </a:solidFill>
            </a:endParaRPr>
          </a:p>
          <a:p>
            <a:pPr marL="0" lvl="0" indent="0" rtl="0">
              <a:lnSpc>
                <a:spcPct val="100000"/>
              </a:lnSpc>
              <a:spcBef>
                <a:spcPts val="0"/>
              </a:spcBef>
              <a:spcAft>
                <a:spcPts val="0"/>
              </a:spcAft>
              <a:buClr>
                <a:schemeClr val="dk1"/>
              </a:buClr>
              <a:buFont typeface="Arial"/>
              <a:buNone/>
            </a:pPr>
            <a:endParaRPr lang="en-US" dirty="0">
              <a:solidFill>
                <a:schemeClr val="dk1"/>
              </a:solidFill>
            </a:endParaRPr>
          </a:p>
          <a:p>
            <a:pPr marL="0" lvl="0" indent="0" rtl="0">
              <a:lnSpc>
                <a:spcPct val="100000"/>
              </a:lnSpc>
              <a:spcBef>
                <a:spcPts val="0"/>
              </a:spcBef>
              <a:spcAft>
                <a:spcPts val="0"/>
              </a:spcAft>
              <a:buClr>
                <a:schemeClr val="dk1"/>
              </a:buClr>
              <a:buFont typeface="Arial"/>
              <a:buNone/>
            </a:pPr>
            <a:r>
              <a:rPr lang="en-US" dirty="0" smtClean="0">
                <a:solidFill>
                  <a:srgbClr val="00649C"/>
                </a:solidFill>
              </a:rPr>
              <a:t>People are sometimes unkind when they are jealous of other friendships and they lash out because they feel left out.</a:t>
            </a:r>
            <a:endParaRPr lang="en-US" dirty="0">
              <a:solidFill>
                <a:srgbClr val="00649C"/>
              </a:solidFill>
            </a:endParaRPr>
          </a:p>
          <a:p>
            <a:pPr marL="0" lvl="0" indent="0" rtl="0">
              <a:lnSpc>
                <a:spcPct val="100000"/>
              </a:lnSpc>
              <a:spcBef>
                <a:spcPts val="0"/>
              </a:spcBef>
              <a:spcAft>
                <a:spcPts val="0"/>
              </a:spcAft>
              <a:buClr>
                <a:schemeClr val="dk1"/>
              </a:buClr>
              <a:buFont typeface="Arial"/>
              <a:buNone/>
            </a:pPr>
            <a:endParaRPr lang="en-US" dirty="0">
              <a:solidFill>
                <a:schemeClr val="dk1"/>
              </a:solidFill>
            </a:endParaRPr>
          </a:p>
          <a:p>
            <a:pPr marL="0" lvl="0" indent="0" rtl="0">
              <a:lnSpc>
                <a:spcPct val="100000"/>
              </a:lnSpc>
              <a:spcBef>
                <a:spcPts val="0"/>
              </a:spcBef>
              <a:spcAft>
                <a:spcPts val="0"/>
              </a:spcAft>
              <a:buClr>
                <a:schemeClr val="dk1"/>
              </a:buClr>
              <a:buFont typeface="Arial"/>
              <a:buNone/>
            </a:pPr>
            <a:r>
              <a:rPr lang="en-US" dirty="0" smtClean="0">
                <a:solidFill>
                  <a:schemeClr val="dk1"/>
                </a:solidFill>
              </a:rPr>
              <a:t>People who bully often feel </a:t>
            </a:r>
            <a:r>
              <a:rPr lang="en-US" dirty="0">
                <a:solidFill>
                  <a:schemeClr val="dk1"/>
                </a:solidFill>
              </a:rPr>
              <a:t>angry or bad about themselves</a:t>
            </a:r>
            <a:r>
              <a:rPr lang="en-US" dirty="0" smtClean="0">
                <a:solidFill>
                  <a:schemeClr val="dk1"/>
                </a:solidFill>
              </a:rPr>
              <a:t>. When someone feels hurt they hurt other people because they think it will make them feel better, but it never does in the long run.</a:t>
            </a:r>
            <a:endParaRPr lang="en-US" dirty="0">
              <a:solidFill>
                <a:schemeClr val="dk1"/>
              </a:solidFill>
            </a:endParaRPr>
          </a:p>
          <a:p>
            <a:pPr marL="0" lvl="0" indent="0" rtl="0">
              <a:lnSpc>
                <a:spcPct val="100000"/>
              </a:lnSpc>
              <a:spcBef>
                <a:spcPts val="0"/>
              </a:spcBef>
              <a:spcAft>
                <a:spcPts val="0"/>
              </a:spcAft>
              <a:buClr>
                <a:schemeClr val="dk1"/>
              </a:buClr>
              <a:buFont typeface="Arial"/>
              <a:buNone/>
            </a:pPr>
            <a:endParaRPr lang="en-US" dirty="0">
              <a:solidFill>
                <a:schemeClr val="dk1"/>
              </a:solidFill>
            </a:endParaRPr>
          </a:p>
          <a:p>
            <a:pPr marL="0" lvl="0" indent="0" rtl="0">
              <a:lnSpc>
                <a:spcPct val="100000"/>
              </a:lnSpc>
              <a:spcBef>
                <a:spcPts val="0"/>
              </a:spcBef>
              <a:spcAft>
                <a:spcPts val="0"/>
              </a:spcAft>
              <a:buClr>
                <a:schemeClr val="dk1"/>
              </a:buClr>
              <a:buFont typeface="Arial"/>
              <a:buNone/>
            </a:pPr>
            <a:r>
              <a:rPr lang="en-US" dirty="0" smtClean="0">
                <a:solidFill>
                  <a:srgbClr val="00649C"/>
                </a:solidFill>
              </a:rPr>
              <a:t>Sometimes people bully because they have been bullied before themselves or they might </a:t>
            </a:r>
            <a:r>
              <a:rPr lang="en-US" dirty="0">
                <a:solidFill>
                  <a:srgbClr val="00649C"/>
                </a:solidFill>
              </a:rPr>
              <a:t>not understand </a:t>
            </a:r>
            <a:r>
              <a:rPr lang="en-US" dirty="0" smtClean="0">
                <a:solidFill>
                  <a:srgbClr val="00649C"/>
                </a:solidFill>
              </a:rPr>
              <a:t>how their actions hurt others and make them feel bad about themselves</a:t>
            </a:r>
            <a:endParaRPr lang="en-US" dirty="0">
              <a:solidFill>
                <a:srgbClr val="00649C"/>
              </a:solidFill>
            </a:endParaRPr>
          </a:p>
        </p:txBody>
      </p:sp>
      <p:pic>
        <p:nvPicPr>
          <p:cNvPr id="3" name="Picture 2">
            <a:extLst>
              <a:ext uri="{FF2B5EF4-FFF2-40B4-BE49-F238E27FC236}">
                <a16:creationId xmlns:a16="http://schemas.microsoft.com/office/drawing/2014/main" id="{91DCDE08-D60D-4D27-B571-453832F913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979" y="870252"/>
            <a:ext cx="1837771" cy="2317085"/>
          </a:xfrm>
          <a:prstGeom prst="rect">
            <a:avLst/>
          </a:prstGeom>
        </p:spPr>
      </p:pic>
    </p:spTree>
    <p:extLst>
      <p:ext uri="{BB962C8B-B14F-4D97-AF65-F5344CB8AC3E}">
        <p14:creationId xmlns:p14="http://schemas.microsoft.com/office/powerpoint/2010/main" val="20328545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1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What Is Anti-Bullying Week?</a:t>
            </a:r>
            <a:endParaRPr lang="en-GB" sz="3600" dirty="0">
              <a:latin typeface="+mn-lt"/>
            </a:endParaRPr>
          </a:p>
        </p:txBody>
      </p:sp>
      <p:sp>
        <p:nvSpPr>
          <p:cNvPr id="5" name="Rectangle 4"/>
          <p:cNvSpPr/>
          <p:nvPr/>
        </p:nvSpPr>
        <p:spPr>
          <a:xfrm>
            <a:off x="755650" y="1473201"/>
            <a:ext cx="6994116" cy="1107996"/>
          </a:xfrm>
          <a:prstGeom prst="rect">
            <a:avLst/>
          </a:prstGeom>
        </p:spPr>
        <p:txBody>
          <a:bodyPr wrap="square" lIns="0" tIns="0" rIns="0" bIns="0">
            <a:spAutoFit/>
          </a:bodyPr>
          <a:lstStyle/>
          <a:p>
            <a:pPr marL="0" lvl="0" indent="0" algn="l" rtl="0">
              <a:lnSpc>
                <a:spcPct val="100000"/>
              </a:lnSpc>
              <a:spcBef>
                <a:spcPts val="0"/>
              </a:spcBef>
              <a:spcAft>
                <a:spcPts val="0"/>
              </a:spcAft>
              <a:buClr>
                <a:schemeClr val="dk1"/>
              </a:buClr>
              <a:buFont typeface="Arial"/>
              <a:buNone/>
            </a:pPr>
            <a:r>
              <a:rPr lang="en-US" dirty="0">
                <a:solidFill>
                  <a:schemeClr val="dk1"/>
                </a:solidFill>
              </a:rPr>
              <a:t>It is an annual event that is held every </a:t>
            </a:r>
            <a:r>
              <a:rPr lang="en-US" dirty="0" smtClean="0">
                <a:solidFill>
                  <a:schemeClr val="dk1"/>
                </a:solidFill>
              </a:rPr>
              <a:t>November.</a:t>
            </a: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a:solidFill>
                  <a:schemeClr val="dk1"/>
                </a:solidFill>
              </a:rPr>
              <a:t>It aims to raise awareness of bullying, what it looks like and how we can help to stop it happening.</a:t>
            </a:r>
          </a:p>
        </p:txBody>
      </p:sp>
      <p:pic>
        <p:nvPicPr>
          <p:cNvPr id="4" name="Picture 3">
            <a:extLst>
              <a:ext uri="{FF2B5EF4-FFF2-40B4-BE49-F238E27FC236}">
                <a16:creationId xmlns:a16="http://schemas.microsoft.com/office/drawing/2014/main" id="{6B2416A5-78E2-4BDB-AE0C-8B2D20C778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473"/>
          <a:stretch/>
        </p:blipFill>
        <p:spPr>
          <a:xfrm>
            <a:off x="535944" y="2725699"/>
            <a:ext cx="8281030" cy="4132301"/>
          </a:xfrm>
          <a:prstGeom prst="rect">
            <a:avLst/>
          </a:prstGeom>
        </p:spPr>
      </p:pic>
    </p:spTree>
    <p:extLst>
      <p:ext uri="{BB962C8B-B14F-4D97-AF65-F5344CB8AC3E}">
        <p14:creationId xmlns:p14="http://schemas.microsoft.com/office/powerpoint/2010/main" val="21478300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Anti-Bullying Week 2021</a:t>
            </a:r>
            <a:endParaRPr lang="en-GB" sz="3600" dirty="0">
              <a:latin typeface="+mn-lt"/>
            </a:endParaRPr>
          </a:p>
        </p:txBody>
      </p:sp>
      <p:sp>
        <p:nvSpPr>
          <p:cNvPr id="5" name="Rectangle 4"/>
          <p:cNvSpPr/>
          <p:nvPr/>
        </p:nvSpPr>
        <p:spPr>
          <a:xfrm>
            <a:off x="755650" y="1473201"/>
            <a:ext cx="7632700" cy="4985980"/>
          </a:xfrm>
          <a:prstGeom prst="rect">
            <a:avLst/>
          </a:prstGeom>
        </p:spPr>
        <p:txBody>
          <a:bodyPr wrap="square" lIns="0" tIns="0" rIns="0" bIns="0">
            <a:spAutoFit/>
          </a:bodyPr>
          <a:lstStyle/>
          <a:p>
            <a:pPr marL="0" lvl="0" indent="0" algn="l" rtl="0">
              <a:lnSpc>
                <a:spcPct val="100000"/>
              </a:lnSpc>
              <a:spcBef>
                <a:spcPts val="0"/>
              </a:spcBef>
              <a:spcAft>
                <a:spcPts val="0"/>
              </a:spcAft>
              <a:buClr>
                <a:schemeClr val="dk1"/>
              </a:buClr>
              <a:buFont typeface="Arial"/>
              <a:buNone/>
            </a:pPr>
            <a:r>
              <a:rPr lang="en-US" dirty="0">
                <a:solidFill>
                  <a:schemeClr val="dk1"/>
                </a:solidFill>
              </a:rPr>
              <a:t>In 2021, Anti-Bullying Week begins on Monday 15th until Friday 19th November. </a:t>
            </a:r>
            <a:endParaRPr lang="en-US" dirty="0" smtClean="0">
              <a:solidFill>
                <a:schemeClr val="dk1"/>
              </a:solidFill>
            </a:endParaRP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a:solidFill>
                  <a:schemeClr val="dk1"/>
                </a:solidFill>
              </a:rPr>
              <a:t>The theme this year is </a:t>
            </a:r>
            <a:r>
              <a:rPr lang="en-US" b="1" dirty="0">
                <a:solidFill>
                  <a:schemeClr val="dk1"/>
                </a:solidFill>
              </a:rPr>
              <a:t>One Kind Word</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a:solidFill>
                  <a:schemeClr val="dk1"/>
                </a:solidFill>
              </a:rPr>
              <a:t>Kindness is more important today than it </a:t>
            </a:r>
            <a:br>
              <a:rPr lang="en-US" dirty="0">
                <a:solidFill>
                  <a:schemeClr val="dk1"/>
                </a:solidFill>
              </a:rPr>
            </a:br>
            <a:r>
              <a:rPr lang="en-US" dirty="0">
                <a:solidFill>
                  <a:schemeClr val="dk1"/>
                </a:solidFill>
              </a:rPr>
              <a:t>has ever been before. </a:t>
            </a:r>
            <a:r>
              <a:rPr lang="en-US" dirty="0" smtClean="0">
                <a:solidFill>
                  <a:schemeClr val="dk1"/>
                </a:solidFill>
              </a:rPr>
              <a:t>Loneliness during Lockdown </a:t>
            </a:r>
          </a:p>
          <a:p>
            <a:pPr marL="0" lvl="0" indent="0" algn="l" rtl="0">
              <a:lnSpc>
                <a:spcPct val="100000"/>
              </a:lnSpc>
              <a:spcBef>
                <a:spcPts val="0"/>
              </a:spcBef>
              <a:spcAft>
                <a:spcPts val="0"/>
              </a:spcAft>
              <a:buClr>
                <a:schemeClr val="dk1"/>
              </a:buClr>
              <a:buFont typeface="Arial"/>
              <a:buNone/>
            </a:pPr>
            <a:r>
              <a:rPr lang="en-US" dirty="0" smtClean="0">
                <a:solidFill>
                  <a:schemeClr val="dk1"/>
                </a:solidFill>
              </a:rPr>
              <a:t>has </a:t>
            </a:r>
            <a:r>
              <a:rPr lang="en-US" dirty="0">
                <a:solidFill>
                  <a:schemeClr val="dk1"/>
                </a:solidFill>
              </a:rPr>
              <a:t>made us more aware of how </a:t>
            </a:r>
            <a:br>
              <a:rPr lang="en-US" dirty="0">
                <a:solidFill>
                  <a:schemeClr val="dk1"/>
                </a:solidFill>
              </a:rPr>
            </a:br>
            <a:r>
              <a:rPr lang="en-US" dirty="0">
                <a:solidFill>
                  <a:schemeClr val="dk1"/>
                </a:solidFill>
              </a:rPr>
              <a:t>little acts of kindness can brighten the </a:t>
            </a:r>
            <a:br>
              <a:rPr lang="en-US" dirty="0">
                <a:solidFill>
                  <a:schemeClr val="dk1"/>
                </a:solidFill>
              </a:rPr>
            </a:br>
            <a:r>
              <a:rPr lang="en-US" dirty="0">
                <a:solidFill>
                  <a:schemeClr val="dk1"/>
                </a:solidFill>
              </a:rPr>
              <a:t>lives of the people around </a:t>
            </a:r>
            <a:r>
              <a:rPr lang="en-US" dirty="0" smtClean="0">
                <a:solidFill>
                  <a:schemeClr val="dk1"/>
                </a:solidFill>
              </a:rPr>
              <a:t>us and make us</a:t>
            </a:r>
          </a:p>
          <a:p>
            <a:pPr marL="0" lvl="0" indent="0" algn="l" rtl="0">
              <a:lnSpc>
                <a:spcPct val="100000"/>
              </a:lnSpc>
              <a:spcBef>
                <a:spcPts val="0"/>
              </a:spcBef>
              <a:spcAft>
                <a:spcPts val="0"/>
              </a:spcAft>
              <a:buClr>
                <a:schemeClr val="dk1"/>
              </a:buClr>
              <a:buFont typeface="Arial"/>
              <a:buNone/>
            </a:pPr>
            <a:r>
              <a:rPr lang="en-US" dirty="0" smtClean="0">
                <a:solidFill>
                  <a:schemeClr val="dk1"/>
                </a:solidFill>
              </a:rPr>
              <a:t>feel good about ourselves too</a:t>
            </a:r>
            <a:r>
              <a:rPr lang="en-US" dirty="0" smtClean="0">
                <a:solidFill>
                  <a:schemeClr val="dk1"/>
                </a:solidFill>
              </a:rPr>
              <a:t>.</a:t>
            </a: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b="1" dirty="0">
                <a:solidFill>
                  <a:schemeClr val="dk1"/>
                </a:solidFill>
              </a:rPr>
              <a:t>Remember: </a:t>
            </a:r>
            <a:br>
              <a:rPr lang="en-US" b="1" dirty="0">
                <a:solidFill>
                  <a:schemeClr val="dk1"/>
                </a:solidFill>
              </a:rPr>
            </a:br>
            <a:r>
              <a:rPr lang="en-US" b="1" dirty="0">
                <a:solidFill>
                  <a:schemeClr val="dk1"/>
                </a:solidFill>
              </a:rPr>
              <a:t>Small actions make a huge impact. </a:t>
            </a:r>
            <a:br>
              <a:rPr lang="en-US" b="1" dirty="0">
                <a:solidFill>
                  <a:schemeClr val="dk1"/>
                </a:solidFill>
              </a:rPr>
            </a:br>
            <a:r>
              <a:rPr lang="en-US" dirty="0">
                <a:solidFill>
                  <a:schemeClr val="dk1"/>
                </a:solidFill>
              </a:rPr>
              <a:t>Ask someone if they’re OK. </a:t>
            </a:r>
            <a:br>
              <a:rPr lang="en-US" dirty="0">
                <a:solidFill>
                  <a:schemeClr val="dk1"/>
                </a:solidFill>
              </a:rPr>
            </a:br>
            <a:r>
              <a:rPr lang="en-US" dirty="0">
                <a:solidFill>
                  <a:schemeClr val="dk1"/>
                </a:solidFill>
              </a:rPr>
              <a:t>Say you’re </a:t>
            </a:r>
            <a:r>
              <a:rPr lang="en-US" dirty="0" smtClean="0">
                <a:solidFill>
                  <a:schemeClr val="dk1"/>
                </a:solidFill>
              </a:rPr>
              <a:t>sorry. </a:t>
            </a:r>
            <a:r>
              <a:rPr lang="en-US" dirty="0">
                <a:solidFill>
                  <a:schemeClr val="dk1"/>
                </a:solidFill>
              </a:rPr>
              <a:t/>
            </a:r>
            <a:br>
              <a:rPr lang="en-US" dirty="0">
                <a:solidFill>
                  <a:schemeClr val="dk1"/>
                </a:solidFill>
              </a:rPr>
            </a:br>
            <a:r>
              <a:rPr lang="en-US" dirty="0">
                <a:solidFill>
                  <a:schemeClr val="dk1"/>
                </a:solidFill>
              </a:rPr>
              <a:t>Say hello!</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p:txBody>
      </p:sp>
      <p:pic>
        <p:nvPicPr>
          <p:cNvPr id="6" name="Picture 5">
            <a:extLst>
              <a:ext uri="{FF2B5EF4-FFF2-40B4-BE49-F238E27FC236}">
                <a16:creationId xmlns:a16="http://schemas.microsoft.com/office/drawing/2014/main" id="{1A4987AE-E273-41E8-AFD0-B7160126E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416" y="2743200"/>
            <a:ext cx="3642356" cy="3674004"/>
          </a:xfrm>
          <a:prstGeom prst="rect">
            <a:avLst/>
          </a:prstGeom>
        </p:spPr>
      </p:pic>
    </p:spTree>
    <p:extLst>
      <p:ext uri="{BB962C8B-B14F-4D97-AF65-F5344CB8AC3E}">
        <p14:creationId xmlns:p14="http://schemas.microsoft.com/office/powerpoint/2010/main" val="20514432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1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1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
                                        <p:tgtEl>
                                          <p:spTgt spid="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1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One Kind Word</a:t>
            </a:r>
            <a:endParaRPr lang="en-GB" sz="3600" dirty="0">
              <a:latin typeface="+mn-lt"/>
            </a:endParaRPr>
          </a:p>
        </p:txBody>
      </p:sp>
      <p:sp>
        <p:nvSpPr>
          <p:cNvPr id="5" name="Rectangle 4"/>
          <p:cNvSpPr/>
          <p:nvPr/>
        </p:nvSpPr>
        <p:spPr>
          <a:xfrm>
            <a:off x="755650" y="1473201"/>
            <a:ext cx="6940550" cy="3046988"/>
          </a:xfrm>
          <a:prstGeom prst="rect">
            <a:avLst/>
          </a:prstGeom>
        </p:spPr>
        <p:txBody>
          <a:bodyPr wrap="square" lIns="0" tIns="0" rIns="0" bIns="0">
            <a:spAutoFit/>
          </a:bodyPr>
          <a:lstStyle/>
          <a:p>
            <a:pPr marL="0" lvl="0" indent="0" algn="l" rtl="0">
              <a:lnSpc>
                <a:spcPct val="100000"/>
              </a:lnSpc>
              <a:spcBef>
                <a:spcPts val="0"/>
              </a:spcBef>
              <a:spcAft>
                <a:spcPts val="0"/>
              </a:spcAft>
              <a:buClr>
                <a:schemeClr val="dk1"/>
              </a:buClr>
              <a:buFont typeface="Arial"/>
              <a:buNone/>
            </a:pPr>
            <a:r>
              <a:rPr lang="en-US" dirty="0">
                <a:solidFill>
                  <a:schemeClr val="dk1"/>
                </a:solidFill>
              </a:rPr>
              <a:t>One kind word can give a moment of hope. Something so small can change someone’s thoughts from bad to good. It can change their day and help to end bullying</a:t>
            </a:r>
            <a:r>
              <a:rPr lang="en-US" dirty="0" smtClean="0">
                <a:solidFill>
                  <a:schemeClr val="dk1"/>
                </a:solidFill>
              </a:rPr>
              <a:t>. One kind word can feel like the sun breaking through the clouds on a rainy day.</a:t>
            </a: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a:solidFill>
                  <a:schemeClr val="dk1"/>
                </a:solidFill>
              </a:rPr>
              <a:t>One kind word leads to another kind word. Kindness spreads and we can create a chain of kindness.</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b="1" dirty="0">
                <a:solidFill>
                  <a:schemeClr val="dk1"/>
                </a:solidFill>
              </a:rPr>
              <a:t>What </a:t>
            </a:r>
            <a:r>
              <a:rPr lang="en-US" b="1" dirty="0" smtClean="0">
                <a:solidFill>
                  <a:schemeClr val="dk1"/>
                </a:solidFill>
              </a:rPr>
              <a:t>words of kindness</a:t>
            </a:r>
          </a:p>
          <a:p>
            <a:pPr marL="0" lvl="0" indent="0" algn="l" rtl="0">
              <a:lnSpc>
                <a:spcPct val="100000"/>
              </a:lnSpc>
              <a:spcBef>
                <a:spcPts val="0"/>
              </a:spcBef>
              <a:spcAft>
                <a:spcPts val="0"/>
              </a:spcAft>
              <a:buClr>
                <a:schemeClr val="dk1"/>
              </a:buClr>
              <a:buFont typeface="Arial"/>
              <a:buNone/>
            </a:pPr>
            <a:r>
              <a:rPr lang="en-US" b="1" dirty="0" smtClean="0">
                <a:solidFill>
                  <a:schemeClr val="dk1"/>
                </a:solidFill>
              </a:rPr>
              <a:t>could </a:t>
            </a:r>
            <a:r>
              <a:rPr lang="en-US" b="1" dirty="0">
                <a:solidFill>
                  <a:schemeClr val="dk1"/>
                </a:solidFill>
              </a:rPr>
              <a:t>you pass on today?</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p:txBody>
      </p:sp>
      <p:pic>
        <p:nvPicPr>
          <p:cNvPr id="7" name="Picture 6">
            <a:extLst>
              <a:ext uri="{FF2B5EF4-FFF2-40B4-BE49-F238E27FC236}">
                <a16:creationId xmlns:a16="http://schemas.microsoft.com/office/drawing/2014/main" id="{672F5916-509A-4D03-9C69-C5C5C46D8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600" y="3641993"/>
            <a:ext cx="3587750" cy="2666732"/>
          </a:xfrm>
          <a:prstGeom prst="rect">
            <a:avLst/>
          </a:prstGeom>
        </p:spPr>
      </p:pic>
    </p:spTree>
    <p:extLst>
      <p:ext uri="{BB962C8B-B14F-4D97-AF65-F5344CB8AC3E}">
        <p14:creationId xmlns:p14="http://schemas.microsoft.com/office/powerpoint/2010/main" val="788742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Odd Socks Day</a:t>
            </a:r>
            <a:endParaRPr lang="en-GB" sz="3600" dirty="0">
              <a:latin typeface="+mn-lt"/>
            </a:endParaRPr>
          </a:p>
        </p:txBody>
      </p:sp>
      <p:sp>
        <p:nvSpPr>
          <p:cNvPr id="5" name="Rectangle 4"/>
          <p:cNvSpPr/>
          <p:nvPr/>
        </p:nvSpPr>
        <p:spPr>
          <a:xfrm>
            <a:off x="755650" y="1473201"/>
            <a:ext cx="7632700" cy="1938992"/>
          </a:xfrm>
          <a:prstGeom prst="rect">
            <a:avLst/>
          </a:prstGeom>
        </p:spPr>
        <p:txBody>
          <a:bodyPr wrap="square" lIns="0" tIns="0" rIns="0" bIns="0">
            <a:spAutoFit/>
          </a:bodyPr>
          <a:lstStyle/>
          <a:p>
            <a:pPr marL="0" lvl="0" indent="0" algn="l" rtl="0">
              <a:lnSpc>
                <a:spcPct val="100000"/>
              </a:lnSpc>
              <a:spcBef>
                <a:spcPts val="0"/>
              </a:spcBef>
              <a:spcAft>
                <a:spcPts val="0"/>
              </a:spcAft>
              <a:buClr>
                <a:schemeClr val="dk1"/>
              </a:buClr>
              <a:buFont typeface="Arial"/>
              <a:buNone/>
            </a:pPr>
            <a:r>
              <a:rPr lang="en-US" dirty="0" smtClean="0">
                <a:solidFill>
                  <a:schemeClr val="dk1"/>
                </a:solidFill>
              </a:rPr>
              <a:t>Mental Health Awareness started in Golden NS with an Odd </a:t>
            </a:r>
            <a:r>
              <a:rPr lang="en-US" dirty="0">
                <a:solidFill>
                  <a:schemeClr val="dk1"/>
                </a:solidFill>
              </a:rPr>
              <a:t>Socks Day.</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a:solidFill>
                  <a:schemeClr val="dk1"/>
                </a:solidFill>
              </a:rPr>
              <a:t>This is to celebrate how we are all different.</a:t>
            </a: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r>
              <a:rPr lang="en-US" dirty="0">
                <a:solidFill>
                  <a:schemeClr val="dk1"/>
                </a:solidFill>
              </a:rPr>
              <a:t>Let’s be kind to each other and love how we are all different</a:t>
            </a:r>
            <a:r>
              <a:rPr lang="en-US" dirty="0" smtClean="0">
                <a:solidFill>
                  <a:schemeClr val="dk1"/>
                </a:solidFill>
              </a:rPr>
              <a:t>. </a:t>
            </a:r>
            <a:r>
              <a:rPr lang="en-US" dirty="0" smtClean="0">
                <a:solidFill>
                  <a:schemeClr val="dk1"/>
                </a:solidFill>
              </a:rPr>
              <a:t>Difference is what makes life interesting and fun!</a:t>
            </a:r>
            <a:endParaRPr lang="en-US" dirty="0">
              <a:solidFill>
                <a:schemeClr val="dk1"/>
              </a:solidFill>
            </a:endParaRPr>
          </a:p>
          <a:p>
            <a:pPr marL="0" lvl="0" indent="0" algn="l" rtl="0">
              <a:lnSpc>
                <a:spcPct val="100000"/>
              </a:lnSpc>
              <a:spcBef>
                <a:spcPts val="0"/>
              </a:spcBef>
              <a:spcAft>
                <a:spcPts val="0"/>
              </a:spcAft>
              <a:buClr>
                <a:schemeClr val="dk1"/>
              </a:buClr>
              <a:buFont typeface="Arial"/>
              <a:buNone/>
            </a:pPr>
            <a:endParaRPr lang="en-US" dirty="0">
              <a:solidFill>
                <a:schemeClr val="dk1"/>
              </a:solidFill>
            </a:endParaRPr>
          </a:p>
        </p:txBody>
      </p:sp>
      <p:pic>
        <p:nvPicPr>
          <p:cNvPr id="3" name="Picture 2">
            <a:extLst>
              <a:ext uri="{FF2B5EF4-FFF2-40B4-BE49-F238E27FC236}">
                <a16:creationId xmlns:a16="http://schemas.microsoft.com/office/drawing/2014/main" id="{2D341739-526A-4BC3-B116-3BA8B4D55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32910">
            <a:off x="2057183" y="3639161"/>
            <a:ext cx="2331029" cy="2074978"/>
          </a:xfrm>
          <a:prstGeom prst="rect">
            <a:avLst/>
          </a:prstGeom>
        </p:spPr>
      </p:pic>
      <p:pic>
        <p:nvPicPr>
          <p:cNvPr id="7" name="Picture 6">
            <a:extLst>
              <a:ext uri="{FF2B5EF4-FFF2-40B4-BE49-F238E27FC236}">
                <a16:creationId xmlns:a16="http://schemas.microsoft.com/office/drawing/2014/main" id="{957580B1-4D51-4D3F-8D1F-3C61374C8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91761">
            <a:off x="5168136" y="3284043"/>
            <a:ext cx="2692400" cy="1961606"/>
          </a:xfrm>
          <a:prstGeom prst="rect">
            <a:avLst/>
          </a:prstGeom>
        </p:spPr>
      </p:pic>
      <p:pic>
        <p:nvPicPr>
          <p:cNvPr id="9" name="Picture 8">
            <a:extLst>
              <a:ext uri="{FF2B5EF4-FFF2-40B4-BE49-F238E27FC236}">
                <a16:creationId xmlns:a16="http://schemas.microsoft.com/office/drawing/2014/main" id="{4E62013D-426E-42A3-9995-C6210A61E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31945">
            <a:off x="4692433" y="4590956"/>
            <a:ext cx="1150793" cy="1534390"/>
          </a:xfrm>
          <a:prstGeom prst="rect">
            <a:avLst/>
          </a:prstGeom>
        </p:spPr>
      </p:pic>
    </p:spTree>
    <p:extLst>
      <p:ext uri="{BB962C8B-B14F-4D97-AF65-F5344CB8AC3E}">
        <p14:creationId xmlns:p14="http://schemas.microsoft.com/office/powerpoint/2010/main" val="16267011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We Are All Different</a:t>
            </a:r>
            <a:endParaRPr lang="en-GB" sz="3600" dirty="0">
              <a:latin typeface="+mn-lt"/>
            </a:endParaRPr>
          </a:p>
        </p:txBody>
      </p:sp>
      <p:sp>
        <p:nvSpPr>
          <p:cNvPr id="5" name="Rectangle 4"/>
          <p:cNvSpPr/>
          <p:nvPr/>
        </p:nvSpPr>
        <p:spPr>
          <a:xfrm>
            <a:off x="755650" y="1473201"/>
            <a:ext cx="7632700" cy="276999"/>
          </a:xfrm>
          <a:prstGeom prst="rect">
            <a:avLst/>
          </a:prstGeom>
        </p:spPr>
        <p:txBody>
          <a:bodyPr wrap="square" lIns="0" tIns="0" rIns="0" bIns="0">
            <a:spAutoFit/>
          </a:bodyPr>
          <a:lstStyle/>
          <a:p>
            <a:pPr marL="0" lvl="0" indent="0" algn="ctr" rtl="0">
              <a:lnSpc>
                <a:spcPct val="100000"/>
              </a:lnSpc>
              <a:spcBef>
                <a:spcPts val="0"/>
              </a:spcBef>
              <a:spcAft>
                <a:spcPts val="0"/>
              </a:spcAft>
              <a:buClr>
                <a:schemeClr val="dk1"/>
              </a:buClr>
              <a:buFont typeface="Arial"/>
              <a:buNone/>
            </a:pPr>
            <a:r>
              <a:rPr lang="en-US">
                <a:solidFill>
                  <a:schemeClr val="dk1"/>
                </a:solidFill>
              </a:rPr>
              <a:t>We are </a:t>
            </a:r>
            <a:r>
              <a:rPr lang="en-US" b="1">
                <a:solidFill>
                  <a:schemeClr val="dk1"/>
                </a:solidFill>
              </a:rPr>
              <a:t>different</a:t>
            </a:r>
            <a:r>
              <a:rPr lang="en-US">
                <a:solidFill>
                  <a:schemeClr val="dk1"/>
                </a:solidFill>
              </a:rPr>
              <a:t> for lots of different reasons.</a:t>
            </a:r>
          </a:p>
        </p:txBody>
      </p:sp>
      <p:sp>
        <p:nvSpPr>
          <p:cNvPr id="8" name="Rectangle 7">
            <a:extLst>
              <a:ext uri="{FF2B5EF4-FFF2-40B4-BE49-F238E27FC236}">
                <a16:creationId xmlns:a16="http://schemas.microsoft.com/office/drawing/2014/main" id="{C68A6CD7-3F9A-4BDC-AFCE-411624AC4B79}"/>
              </a:ext>
            </a:extLst>
          </p:cNvPr>
          <p:cNvSpPr/>
          <p:nvPr/>
        </p:nvSpPr>
        <p:spPr>
          <a:xfrm>
            <a:off x="1122892" y="2092134"/>
            <a:ext cx="14922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eye colour</a:t>
            </a:r>
          </a:p>
        </p:txBody>
      </p:sp>
      <p:sp>
        <p:nvSpPr>
          <p:cNvPr id="10" name="Rectangle 9">
            <a:extLst>
              <a:ext uri="{FF2B5EF4-FFF2-40B4-BE49-F238E27FC236}">
                <a16:creationId xmlns:a16="http://schemas.microsoft.com/office/drawing/2014/main" id="{84EDAA65-8C05-4229-91EA-EC23608B1C94}"/>
              </a:ext>
            </a:extLst>
          </p:cNvPr>
          <p:cNvSpPr/>
          <p:nvPr/>
        </p:nvSpPr>
        <p:spPr>
          <a:xfrm>
            <a:off x="2960159" y="2092134"/>
            <a:ext cx="1492250"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skin colour</a:t>
            </a:r>
          </a:p>
        </p:txBody>
      </p:sp>
      <p:sp>
        <p:nvSpPr>
          <p:cNvPr id="11" name="Rectangle 10">
            <a:extLst>
              <a:ext uri="{FF2B5EF4-FFF2-40B4-BE49-F238E27FC236}">
                <a16:creationId xmlns:a16="http://schemas.microsoft.com/office/drawing/2014/main" id="{AA79C06E-6708-49E9-AA4A-F608B27611DB}"/>
              </a:ext>
            </a:extLst>
          </p:cNvPr>
          <p:cNvSpPr/>
          <p:nvPr/>
        </p:nvSpPr>
        <p:spPr>
          <a:xfrm>
            <a:off x="4209255" y="2933892"/>
            <a:ext cx="15938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dirty="0" smtClean="0"/>
              <a:t>how we look</a:t>
            </a:r>
            <a:endParaRPr lang="en-US" dirty="0"/>
          </a:p>
        </p:txBody>
      </p:sp>
      <p:sp>
        <p:nvSpPr>
          <p:cNvPr id="12" name="Rectangle 11">
            <a:extLst>
              <a:ext uri="{FF2B5EF4-FFF2-40B4-BE49-F238E27FC236}">
                <a16:creationId xmlns:a16="http://schemas.microsoft.com/office/drawing/2014/main" id="{D5BD090B-46B7-45A1-A43B-DEFE5D11A144}"/>
              </a:ext>
            </a:extLst>
          </p:cNvPr>
          <p:cNvSpPr/>
          <p:nvPr/>
        </p:nvSpPr>
        <p:spPr>
          <a:xfrm>
            <a:off x="4797427" y="2092134"/>
            <a:ext cx="14922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hair colour</a:t>
            </a:r>
          </a:p>
        </p:txBody>
      </p:sp>
      <p:sp>
        <p:nvSpPr>
          <p:cNvPr id="13" name="Rectangle 12">
            <a:extLst>
              <a:ext uri="{FF2B5EF4-FFF2-40B4-BE49-F238E27FC236}">
                <a16:creationId xmlns:a16="http://schemas.microsoft.com/office/drawing/2014/main" id="{28C4E52E-EFD5-4CE2-814D-F44220E9C012}"/>
              </a:ext>
            </a:extLst>
          </p:cNvPr>
          <p:cNvSpPr/>
          <p:nvPr/>
        </p:nvSpPr>
        <p:spPr>
          <a:xfrm>
            <a:off x="6634694" y="2092134"/>
            <a:ext cx="10731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family</a:t>
            </a:r>
          </a:p>
        </p:txBody>
      </p:sp>
      <p:sp>
        <p:nvSpPr>
          <p:cNvPr id="14" name="Rectangle 13">
            <a:extLst>
              <a:ext uri="{FF2B5EF4-FFF2-40B4-BE49-F238E27FC236}">
                <a16:creationId xmlns:a16="http://schemas.microsoft.com/office/drawing/2014/main" id="{0DDCE9BB-AACB-4075-BC62-35A8FB0451B2}"/>
              </a:ext>
            </a:extLst>
          </p:cNvPr>
          <p:cNvSpPr/>
          <p:nvPr/>
        </p:nvSpPr>
        <p:spPr>
          <a:xfrm>
            <a:off x="972209" y="2933892"/>
            <a:ext cx="29019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what we find tricky to do</a:t>
            </a:r>
          </a:p>
        </p:txBody>
      </p:sp>
      <p:sp>
        <p:nvSpPr>
          <p:cNvPr id="15" name="Rectangle 14">
            <a:extLst>
              <a:ext uri="{FF2B5EF4-FFF2-40B4-BE49-F238E27FC236}">
                <a16:creationId xmlns:a16="http://schemas.microsoft.com/office/drawing/2014/main" id="{F21BB242-E30A-4BBA-9AA4-6358E62D3F6B}"/>
              </a:ext>
            </a:extLst>
          </p:cNvPr>
          <p:cNvSpPr/>
          <p:nvPr/>
        </p:nvSpPr>
        <p:spPr>
          <a:xfrm>
            <a:off x="6138200" y="2933892"/>
            <a:ext cx="2033591"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likes and dislikes</a:t>
            </a:r>
          </a:p>
        </p:txBody>
      </p:sp>
      <p:sp>
        <p:nvSpPr>
          <p:cNvPr id="16" name="Rectangle 15">
            <a:extLst>
              <a:ext uri="{FF2B5EF4-FFF2-40B4-BE49-F238E27FC236}">
                <a16:creationId xmlns:a16="http://schemas.microsoft.com/office/drawing/2014/main" id="{4CF2EDB9-0689-497C-8EA1-59F4F7E5CC2B}"/>
              </a:ext>
            </a:extLst>
          </p:cNvPr>
          <p:cNvSpPr/>
          <p:nvPr/>
        </p:nvSpPr>
        <p:spPr>
          <a:xfrm>
            <a:off x="755650" y="3717143"/>
            <a:ext cx="7632700" cy="276999"/>
          </a:xfrm>
          <a:prstGeom prst="rect">
            <a:avLst/>
          </a:prstGeom>
        </p:spPr>
        <p:txBody>
          <a:bodyPr wrap="square" lIns="0" tIns="0" rIns="0" bIns="0">
            <a:spAutoFit/>
          </a:bodyPr>
          <a:lstStyle/>
          <a:p>
            <a:pPr marL="0" lvl="0" indent="0" algn="ctr" rtl="0">
              <a:lnSpc>
                <a:spcPct val="100000"/>
              </a:lnSpc>
              <a:spcBef>
                <a:spcPts val="0"/>
              </a:spcBef>
              <a:spcAft>
                <a:spcPts val="0"/>
              </a:spcAft>
              <a:buClr>
                <a:schemeClr val="dk1"/>
              </a:buClr>
              <a:buFont typeface="Arial"/>
              <a:buNone/>
            </a:pPr>
            <a:r>
              <a:rPr lang="en-US" b="1">
                <a:solidFill>
                  <a:schemeClr val="dk1"/>
                </a:solidFill>
              </a:rPr>
              <a:t>Can you think of any more?</a:t>
            </a:r>
          </a:p>
        </p:txBody>
      </p:sp>
      <p:pic>
        <p:nvPicPr>
          <p:cNvPr id="4" name="Picture 3">
            <a:extLst>
              <a:ext uri="{FF2B5EF4-FFF2-40B4-BE49-F238E27FC236}">
                <a16:creationId xmlns:a16="http://schemas.microsoft.com/office/drawing/2014/main" id="{EAC6FBB3-0E98-40B1-BD04-3CBFD23AEE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595"/>
          <a:stretch/>
        </p:blipFill>
        <p:spPr>
          <a:xfrm>
            <a:off x="1822828" y="4109678"/>
            <a:ext cx="5616985" cy="2748322"/>
          </a:xfrm>
          <a:prstGeom prst="rect">
            <a:avLst/>
          </a:prstGeom>
        </p:spPr>
      </p:pic>
    </p:spTree>
    <p:extLst>
      <p:ext uri="{BB962C8B-B14F-4D97-AF65-F5344CB8AC3E}">
        <p14:creationId xmlns:p14="http://schemas.microsoft.com/office/powerpoint/2010/main" val="3395200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1" grpId="0" animBg="1"/>
      <p:bldP spid="12" grpId="0" animBg="1"/>
      <p:bldP spid="13" grpId="0" animBg="1"/>
      <p:bldP spid="14" grpId="0" animBg="1"/>
      <p:bldP spid="15" grpId="0" animBg="1"/>
      <p:bldP spid="1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193</TotalTime>
  <Words>639</Words>
  <Application>Microsoft Office PowerPoint</Application>
  <PresentationFormat>On-screen Show (4:3)</PresentationFormat>
  <Paragraphs>90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Calibri</vt:lpstr>
      <vt:lpstr>Arial</vt:lpstr>
      <vt:lpstr>Office Theme</vt:lpstr>
      <vt:lpstr>PowerPoint Presentation</vt:lpstr>
      <vt:lpstr>What Do You Know about Bullying?</vt:lpstr>
      <vt:lpstr>What Is Bullying?</vt:lpstr>
      <vt:lpstr>Why Does Bullying Happen?</vt:lpstr>
      <vt:lpstr>What Is Anti-Bullying Week?</vt:lpstr>
      <vt:lpstr>Anti-Bullying Week 2021</vt:lpstr>
      <vt:lpstr>One Kind Word</vt:lpstr>
      <vt:lpstr>Odd Socks Day</vt:lpstr>
      <vt:lpstr>We Are All Different</vt:lpstr>
      <vt:lpstr>What Should You Do If You  Feel You Are Being Bullied?</vt:lpstr>
      <vt:lpstr>True or False?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Francisco Pinto</dc:creator>
  <cp:lastModifiedBy>golde</cp:lastModifiedBy>
  <cp:revision>16</cp:revision>
  <dcterms:created xsi:type="dcterms:W3CDTF">2021-08-11T15:07:57Z</dcterms:created>
  <dcterms:modified xsi:type="dcterms:W3CDTF">2021-11-15T11:05:48Z</dcterms:modified>
</cp:coreProperties>
</file>